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1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Default Extension="jpeg" ContentType="image/jpeg"/>
  <Override PartName="/ppt/notesSlides/notesSlide28.xml" ContentType="application/vnd.openxmlformats-officedocument.presentationml.notes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notesSlides/notesSlide24.xml" ContentType="application/vnd.openxmlformats-officedocument.presentationml.notes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notesSlides/notesSlide29.xml" ContentType="application/vnd.openxmlformats-officedocument.presentationml.notes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r:id="rId1"/>
  </p:sldMasterIdLst>
  <p:notesMasterIdLst>
    <p:notesMasterId r:id="rId34"/>
  </p:notesMasterIdLst>
  <p:sldIdLst>
    <p:sldId id="313" r:id="rId2"/>
    <p:sldId id="332" r:id="rId3"/>
    <p:sldId id="314" r:id="rId4"/>
    <p:sldId id="268" r:id="rId5"/>
    <p:sldId id="327" r:id="rId6"/>
    <p:sldId id="333" r:id="rId7"/>
    <p:sldId id="334" r:id="rId8"/>
    <p:sldId id="335" r:id="rId9"/>
    <p:sldId id="269" r:id="rId10"/>
    <p:sldId id="323" r:id="rId11"/>
    <p:sldId id="324" r:id="rId12"/>
    <p:sldId id="297" r:id="rId13"/>
    <p:sldId id="317" r:id="rId14"/>
    <p:sldId id="316" r:id="rId15"/>
    <p:sldId id="321" r:id="rId16"/>
    <p:sldId id="322" r:id="rId17"/>
    <p:sldId id="328" r:id="rId18"/>
    <p:sldId id="270" r:id="rId19"/>
    <p:sldId id="330" r:id="rId20"/>
    <p:sldId id="281" r:id="rId21"/>
    <p:sldId id="282" r:id="rId22"/>
    <p:sldId id="285" r:id="rId23"/>
    <p:sldId id="325" r:id="rId24"/>
    <p:sldId id="329" r:id="rId25"/>
    <p:sldId id="283" r:id="rId26"/>
    <p:sldId id="315" r:id="rId27"/>
    <p:sldId id="331" r:id="rId28"/>
    <p:sldId id="326" r:id="rId29"/>
    <p:sldId id="298" r:id="rId30"/>
    <p:sldId id="318" r:id="rId31"/>
    <p:sldId id="319" r:id="rId32"/>
    <p:sldId id="320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9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0570" autoAdjust="0"/>
    <p:restoredTop sz="88941" autoAdjust="0"/>
  </p:normalViewPr>
  <p:slideViewPr>
    <p:cSldViewPr snapToObjects="1">
      <p:cViewPr>
        <p:scale>
          <a:sx n="130" d="100"/>
          <a:sy n="130" d="100"/>
        </p:scale>
        <p:origin x="-552" y="-9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16919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err="1" smtClean="0"/>
              <a:t>curl</a:t>
            </a:r>
            <a:r>
              <a:rPr lang="fr-FR" sz="1600" dirty="0" smtClean="0"/>
              <a:t> -X POST </a:t>
            </a:r>
            <a:r>
              <a:rPr lang="fr-FR" sz="1600" dirty="0" err="1" smtClean="0"/>
              <a:t>-u</a:t>
            </a:r>
            <a:r>
              <a:rPr lang="fr-FR" sz="1600" dirty="0" smtClean="0"/>
              <a:t> "</a:t>
            </a:r>
            <a:r>
              <a:rPr lang="fr-FR" sz="1600" dirty="0" err="1" smtClean="0"/>
              <a:t>apikey</a:t>
            </a:r>
            <a:r>
              <a:rPr lang="fr-FR" sz="1600" dirty="0" smtClean="0"/>
              <a:t>:" -F "</a:t>
            </a:r>
            <a:r>
              <a:rPr lang="fr-FR" sz="1600" dirty="0" err="1" smtClean="0"/>
              <a:t>images_file</a:t>
            </a:r>
            <a:r>
              <a:rPr lang="fr-FR" sz="1600" dirty="0" smtClean="0"/>
              <a:t>=@12148/bpt6k4628326j/f1.jpg" -F "</a:t>
            </a:r>
            <a:r>
              <a:rPr lang="fr-FR" sz="1600" dirty="0" err="1" smtClean="0"/>
              <a:t>classifier_ids</a:t>
            </a:r>
            <a:r>
              <a:rPr lang="fr-FR" sz="1600" smtClean="0"/>
              <a:t>=</a:t>
            </a:r>
            <a:r>
              <a:rPr lang="fr-FR" sz="16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DefaultCustomModel_1457318034</a:t>
            </a:r>
            <a:r>
              <a:rPr lang="fr-FR" sz="1600" smtClean="0"/>
              <a:t>" </a:t>
            </a:r>
            <a:r>
              <a:rPr lang="fr-FR" sz="1600" dirty="0" smtClean="0"/>
              <a:t>"https://gateway.watsonplatform.net/visual-recognition/api/v3/classify?version=2018-03-19"</a:t>
            </a:r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https://cloud.ibm.com</a:t>
            </a:r>
            <a:r>
              <a:rPr lang="fr-FR" sz="1600" dirty="0" smtClean="0"/>
              <a:t>/</a:t>
            </a:r>
          </a:p>
          <a:p>
            <a:r>
              <a:rPr lang="fr-FR" sz="1600" dirty="0" err="1" smtClean="0"/>
              <a:t>jpmoreux@free.fr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 smtClean="0"/>
          </a:p>
          <a:p>
            <a:r>
              <a:rPr lang="fr-FR" sz="1600" dirty="0" smtClean="0"/>
              <a:t>aller dans Services/Mes Services puis </a:t>
            </a:r>
            <a:r>
              <a:rPr lang="fr-FR" sz="1600" dirty="0" err="1" smtClean="0"/>
              <a:t>watson</a:t>
            </a:r>
            <a:r>
              <a:rPr lang="fr-FR" sz="1600" baseline="0" dirty="0" smtClean="0"/>
              <a:t> studio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 smtClean="0"/>
          </a:p>
          <a:p>
            <a:r>
              <a:rPr lang="fr-FR" sz="1600" dirty="0" smtClean="0"/>
              <a:t>aller dans Services/Mes Services puis </a:t>
            </a:r>
            <a:r>
              <a:rPr lang="fr-FR" sz="1600" dirty="0" err="1" smtClean="0"/>
              <a:t>watson</a:t>
            </a:r>
            <a:r>
              <a:rPr lang="fr-FR" sz="1600" baseline="0" dirty="0" smtClean="0"/>
              <a:t> studio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3716"/>
            <a:ext cx="1066800" cy="2468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0D9373-E7F8-484B-A6FF-C94A2FFCF0FB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0"/>
            <a:ext cx="4114800" cy="24688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hhh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r:id="rId1"/>
    <p:sldLayoutId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hyperlink" Target="https://github.com/altomator/Introduction_to_Deep_Learning/blob/master/binder/classify-img-with-iiif-and-watson.py" TargetMode="External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_recognition" TargetMode="External"/><Relationship Id="rId4" Type="http://schemas.openxmlformats.org/officeDocument/2006/relationships/hyperlink" Target="https://www.tensorflow.org/tutorials/images/transfer_learning_with_hub" TargetMode="External"/><Relationship Id="rId5" Type="http://schemas.openxmlformats.org/officeDocument/2006/relationships/hyperlink" Target="http://download.tensorflow.org/models/image/imagenet/inception-2015-12-05.tgz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resources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Hands-on</a:t>
            </a:r>
            <a:endParaRPr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170900" y="2811775"/>
            <a:ext cx="667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Supervised</a:t>
            </a:r>
            <a:r>
              <a:rPr lang="fr-FR" dirty="0" smtClean="0"/>
              <a:t> classification of </a:t>
            </a:r>
            <a:r>
              <a:rPr lang="fr-FR" dirty="0"/>
              <a:t> </a:t>
            </a:r>
            <a:r>
              <a:rPr lang="fr-FR" dirty="0" smtClean="0"/>
              <a:t>images</a:t>
            </a:r>
            <a:endParaRPr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6364"/>
            <a:ext cx="4536504" cy="366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1844"/>
            <a:ext cx="5040560" cy="406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11</a:t>
            </a:fld>
            <a:endParaRPr lang="fr-FR" dirty="0"/>
          </a:p>
        </p:txBody>
      </p:sp>
      <p:cxnSp>
        <p:nvCxnSpPr>
          <p:cNvPr id="8" name="Google Shape;415;p24"/>
          <p:cNvCxnSpPr/>
          <p:nvPr/>
        </p:nvCxnSpPr>
        <p:spPr>
          <a:xfrm>
            <a:off x="4411216" y="1707652"/>
            <a:ext cx="304800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nf0016806\Desktop\CENL\Traduction-githbub\Misc\WS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27490"/>
            <a:ext cx="4335111" cy="384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model 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Google Shape;415;p24"/>
          <p:cNvCxnSpPr/>
          <p:nvPr/>
        </p:nvCxnSpPr>
        <p:spPr>
          <a:xfrm rot="10800000">
            <a:off x="3973228" y="359898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358428" y="3704079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This illustration </a:t>
            </a:r>
            <a:r>
              <a:rPr lang="fr-FR" dirty="0" err="1" smtClean="0">
                <a:solidFill>
                  <a:srgbClr val="50B432"/>
                </a:solidFill>
              </a:rPr>
              <a:t>is</a:t>
            </a:r>
            <a:r>
              <a:rPr lang="fr-FR" dirty="0" smtClean="0">
                <a:solidFill>
                  <a:srgbClr val="50B432"/>
                </a:solidFill>
              </a:rPr>
              <a:t> a </a:t>
            </a:r>
            <a:r>
              <a:rPr lang="fr-FR" dirty="0" err="1" smtClean="0">
                <a:solidFill>
                  <a:srgbClr val="50B432"/>
                </a:solidFill>
              </a:rPr>
              <a:t>map</a:t>
            </a:r>
            <a:r>
              <a:rPr lang="fr-FR" dirty="0" smtClean="0">
                <a:solidFill>
                  <a:srgbClr val="50B432"/>
                </a:solidFill>
              </a:rPr>
              <a:t> (91% confidence)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using 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</a:t>
            </a:r>
            <a:r>
              <a:rPr lang="fr-FR" sz="1800" b="1" dirty="0" smtClean="0">
                <a:latin typeface="Georgia" panose="02040502050405020303" pitchFamily="18" charset="0"/>
              </a:rPr>
              <a:t> API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b="1" dirty="0" smtClean="0">
                <a:latin typeface="Georgia" panose="02040502050405020303" pitchFamily="18" charset="0"/>
              </a:rPr>
              <a:t>key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(</a:t>
            </a:r>
            <a:r>
              <a:rPr lang="fr-FR" sz="1800" dirty="0" err="1" smtClean="0">
                <a:latin typeface="Georgia" panose="02040502050405020303" pitchFamily="18" charset="0"/>
              </a:rPr>
              <a:t>see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dirty="0" err="1" smtClean="0">
                <a:latin typeface="Georgia" panose="02040502050405020303" pitchFamily="18" charset="0"/>
              </a:rPr>
              <a:t>appendix</a:t>
            </a:r>
            <a:r>
              <a:rPr lang="fr-FR" sz="1800" dirty="0" smtClean="0">
                <a:latin typeface="Georgia" panose="02040502050405020303" pitchFamily="18" charset="0"/>
              </a:rPr>
              <a:t>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b="1" dirty="0" smtClean="0">
                <a:latin typeface="Georgia" panose="02040502050405020303" pitchFamily="18" charset="0"/>
              </a:rPr>
              <a:t>model ID</a:t>
            </a:r>
            <a:r>
              <a:rPr lang="fr-FR" sz="1800" dirty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in the </a:t>
            </a:r>
            <a:r>
              <a:rPr lang="fr-FR" sz="1800" dirty="0" err="1" smtClean="0">
                <a:latin typeface="Georgia" panose="02040502050405020303" pitchFamily="18" charset="0"/>
              </a:rPr>
              <a:t>Assets</a:t>
            </a:r>
            <a:r>
              <a:rPr lang="fr-FR" sz="1800" dirty="0" smtClean="0">
                <a:latin typeface="Georgia" panose="02040502050405020303" pitchFamily="18" charset="0"/>
              </a:rPr>
              <a:t> tab</a:t>
            </a:r>
            <a:r>
              <a:rPr lang="fr-FR" sz="1800" dirty="0">
                <a:latin typeface="Georgia" panose="02040502050405020303" pitchFamily="18" charset="0"/>
              </a:rPr>
              <a:t>,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err="1" smtClean="0">
                <a:latin typeface="Georgia" panose="02040502050405020303" pitchFamily="18" charset="0"/>
              </a:rPr>
              <a:t>Models</a:t>
            </a:r>
            <a:r>
              <a:rPr lang="fr-FR" sz="1800" dirty="0" smtClean="0">
                <a:latin typeface="Georgia" panose="02040502050405020303" pitchFamily="18" charset="0"/>
              </a:rPr>
              <a:t> section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Click on the model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to </a:t>
            </a:r>
            <a:r>
              <a:rPr lang="fr-FR" sz="1800" dirty="0" err="1" smtClean="0">
                <a:latin typeface="Georgia" panose="02040502050405020303" pitchFamily="18" charset="0"/>
              </a:rPr>
              <a:t>get</a:t>
            </a:r>
            <a:r>
              <a:rPr lang="fr-FR" sz="1800" dirty="0" smtClean="0">
                <a:latin typeface="Georgia" panose="02040502050405020303" pitchFamily="18" charset="0"/>
              </a:rPr>
              <a:t> the model ID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11" name="Image 10" descr="Capture d’écran 2020-03-25 à 15.3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0" y="1219200"/>
            <a:ext cx="5264870" cy="3714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oogle Shape;415;p24"/>
          <p:cNvCxnSpPr/>
          <p:nvPr/>
        </p:nvCxnSpPr>
        <p:spPr>
          <a:xfrm rot="10800000" flipV="1">
            <a:off x="4862886" y="1634432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oogle Shape;415;p24"/>
          <p:cNvCxnSpPr/>
          <p:nvPr/>
        </p:nvCxnSpPr>
        <p:spPr>
          <a:xfrm rot="10800000" flipV="1">
            <a:off x="4443414" y="4629150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4876800" y="4549973"/>
            <a:ext cx="12954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6" name="Image 5" descr="Capture d’écran 2020-03-25 à 15.0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3896"/>
            <a:ext cx="8305800" cy="3722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2995614" y="1997012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oogle Shape;415;p24"/>
          <p:cNvCxnSpPr/>
          <p:nvPr/>
        </p:nvCxnSpPr>
        <p:spPr>
          <a:xfrm rot="10800000" flipV="1">
            <a:off x="1066800" y="2564046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921856"/>
            <a:ext cx="655980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4.     Click on the </a:t>
            </a:r>
            <a:r>
              <a:rPr lang="fr-FR" b="1" dirty="0" err="1" smtClean="0">
                <a:latin typeface="Georgia" panose="02040502050405020303" pitchFamily="18" charset="0"/>
              </a:rPr>
              <a:t>Implementation</a:t>
            </a:r>
            <a:r>
              <a:rPr lang="fr-FR" b="1" dirty="0" smtClean="0">
                <a:latin typeface="Georgia" panose="02040502050405020303" pitchFamily="18" charset="0"/>
              </a:rPr>
              <a:t> </a:t>
            </a:r>
            <a:r>
              <a:rPr lang="fr-FR" dirty="0" smtClean="0">
                <a:latin typeface="Georgia" panose="02040502050405020303" pitchFamily="18" charset="0"/>
              </a:rPr>
              <a:t>tab: </a:t>
            </a:r>
            <a:r>
              <a:rPr lang="fr-FR" dirty="0" err="1" smtClean="0">
                <a:latin typeface="Georgia" panose="02040502050405020303" pitchFamily="18" charset="0"/>
              </a:rPr>
              <a:t>curl</a:t>
            </a:r>
            <a:r>
              <a:rPr lang="fr-FR" dirty="0" smtClean="0">
                <a:latin typeface="Georgia" panose="02040502050405020303" pitchFamily="18" charset="0"/>
              </a:rPr>
              <a:t>, Java, Python… </a:t>
            </a:r>
            <a:r>
              <a:rPr lang="fr-FR" dirty="0" err="1" smtClean="0">
                <a:latin typeface="Georgia" panose="02040502050405020303" pitchFamily="18" charset="0"/>
              </a:rPr>
              <a:t>examples</a:t>
            </a:r>
            <a:r>
              <a:rPr lang="fr-FR" dirty="0" smtClean="0">
                <a:latin typeface="Georgia" panose="02040502050405020303" pitchFamily="18" charset="0"/>
              </a:rPr>
              <a:t> are </a:t>
            </a:r>
            <a:r>
              <a:rPr lang="fr-FR" dirty="0" err="1" smtClean="0">
                <a:latin typeface="Georgia" panose="02040502050405020303" pitchFamily="18" charset="0"/>
              </a:rPr>
              <a:t>listed</a:t>
            </a:r>
            <a:endParaRPr lang="fr-FR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sz="1800" dirty="0" smtClean="0">
                <a:latin typeface="Georgia" panose="02040502050405020303" pitchFamily="18" charset="0"/>
              </a:rPr>
              <a:t>5. </a:t>
            </a:r>
            <a:r>
              <a:rPr lang="fr-FR" sz="1800" b="1" dirty="0" err="1">
                <a:latin typeface="Georgia" panose="02040502050405020303" pitchFamily="18" charset="0"/>
              </a:rPr>
              <a:t>c</a:t>
            </a:r>
            <a:r>
              <a:rPr lang="fr-FR" sz="1800" b="1" dirty="0" err="1" smtClean="0">
                <a:latin typeface="Georgia" panose="02040502050405020303" pitchFamily="18" charset="0"/>
              </a:rPr>
              <a:t>url</a:t>
            </a:r>
            <a:r>
              <a:rPr lang="fr-FR" sz="1800" b="1" dirty="0" smtClean="0">
                <a:latin typeface="Georgia" panose="02040502050405020303" pitchFamily="18" charset="0"/>
              </a:rPr>
              <a:t> </a:t>
            </a:r>
            <a:r>
              <a:rPr lang="fr-FR" sz="1800" b="1" dirty="0" err="1" smtClean="0">
                <a:latin typeface="Georgia" panose="02040502050405020303" pitchFamily="18" charset="0"/>
              </a:rPr>
              <a:t>example</a:t>
            </a:r>
            <a:r>
              <a:rPr lang="fr-FR" sz="1800" b="1" dirty="0" smtClean="0">
                <a:latin typeface="Georgia" panose="02040502050405020303" pitchFamily="18" charset="0"/>
              </a:rPr>
              <a:t> as Terminal </a:t>
            </a:r>
            <a:r>
              <a:rPr lang="fr-FR" sz="1800" b="1" dirty="0" err="1" smtClean="0">
                <a:latin typeface="Georgia" panose="02040502050405020303" pitchFamily="18" charset="0"/>
              </a:rPr>
              <a:t>commands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To </a:t>
            </a:r>
            <a:r>
              <a:rPr lang="fr-FR" sz="1600" dirty="0" err="1" smtClean="0">
                <a:latin typeface="Georgia" panose="02040502050405020303" pitchFamily="18" charset="0"/>
              </a:rPr>
              <a:t>classify</a:t>
            </a:r>
            <a:r>
              <a:rPr lang="fr-FR" sz="1600" dirty="0" smtClean="0">
                <a:latin typeface="Georgia" panose="02040502050405020303" pitchFamily="18" charset="0"/>
              </a:rPr>
              <a:t> an image </a:t>
            </a:r>
            <a:r>
              <a:rPr lang="fr-FR" sz="1600" dirty="0" err="1" smtClean="0">
                <a:latin typeface="Georgia" panose="02040502050405020303" pitchFamily="18" charset="0"/>
              </a:rPr>
              <a:t>through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its</a:t>
            </a:r>
            <a:r>
              <a:rPr lang="fr-FR" sz="1600" dirty="0" smtClean="0">
                <a:latin typeface="Georgia" panose="02040502050405020303" pitchFamily="18" charset="0"/>
              </a:rPr>
              <a:t> URL: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smtClean="0">
                <a:latin typeface="Georgia" panose="02040502050405020303" pitchFamily="18" charset="0"/>
              </a:rPr>
              <a:t>a local image:</a:t>
            </a:r>
            <a:endParaRPr lang="fr-FR" sz="1600" dirty="0">
              <a:latin typeface="Georgia" panose="02040502050405020303" pitchFamily="18" charset="0"/>
            </a:endParaRPr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2054627"/>
            <a:ext cx="8229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"https://gateway.watsonplatform.net/visual-recognition/api/v3/classify?url=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your_URL</a:t>
            </a:r>
            <a:r>
              <a:rPr lang="fr-FR" sz="1700" dirty="0" smtClean="0">
                <a:latin typeface="Courier"/>
                <a:cs typeface="Courier"/>
              </a:rPr>
              <a:t>&amp;version=2018-03-19&amp; 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 smtClean="0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endParaRPr lang="fr-FR" sz="17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3449201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-X POST 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–F "</a:t>
            </a:r>
            <a:r>
              <a:rPr lang="fr-FR" sz="1700" dirty="0" err="1" smtClean="0">
                <a:latin typeface="Courier"/>
                <a:cs typeface="Courier"/>
              </a:rPr>
              <a:t>images_file</a:t>
            </a:r>
            <a:r>
              <a:rPr lang="fr-FR" sz="1700" dirty="0" smtClean="0">
                <a:latin typeface="Courier"/>
                <a:cs typeface="Courier"/>
              </a:rPr>
              <a:t>=@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file_path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br>
              <a:rPr lang="fr-FR" sz="1700" dirty="0" smtClean="0"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-F "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>
                <a:solidFill>
                  <a:srgbClr val="ED561B"/>
                </a:solidFill>
                <a:latin typeface="Courier"/>
                <a:cs typeface="Courier"/>
              </a:rPr>
              <a:t>"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/>
            </a:r>
            <a:b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"https://gateway.watsonplatform.net/visual-recognition/api/v3/classify?version=2018-03-19"</a:t>
            </a:r>
            <a:endParaRPr lang="fr-FR" sz="17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 descr="Sans tit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771" y="1347614"/>
            <a:ext cx="5809397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943600" y="444395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https://gallica.bnf.fr/iiif/ark:/12148/btv1b103365619/f16/121,108,1579,2205/500,/0/native.jpg</a:t>
            </a:r>
            <a:endParaRPr lang="fr-FR" sz="1000" dirty="0"/>
          </a:p>
        </p:txBody>
      </p:sp>
      <p:pic>
        <p:nvPicPr>
          <p:cNvPr id="8" name="Image 7" descr="nat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92" y="3161644"/>
            <a:ext cx="871245" cy="1221486"/>
          </a:xfrm>
          <a:prstGeom prst="rect">
            <a:avLst/>
          </a:prstGeom>
        </p:spPr>
      </p:pic>
      <p:cxnSp>
        <p:nvCxnSpPr>
          <p:cNvPr id="13" name="Google Shape;415;p24"/>
          <p:cNvCxnSpPr/>
          <p:nvPr/>
        </p:nvCxnSpPr>
        <p:spPr>
          <a:xfrm rot="10800000" flipV="1">
            <a:off x="2653271" y="2859782"/>
            <a:ext cx="357186" cy="76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059832" y="26743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Result</a:t>
            </a:r>
            <a:r>
              <a:rPr lang="fr-FR" dirty="0" smtClean="0">
                <a:solidFill>
                  <a:schemeClr val="accent2"/>
                </a:solidFill>
              </a:rPr>
              <a:t>:  « </a:t>
            </a:r>
            <a:r>
              <a:rPr lang="fr-FR" dirty="0" err="1" smtClean="0">
                <a:solidFill>
                  <a:schemeClr val="accent2"/>
                </a:solidFill>
              </a:rPr>
              <a:t>picture</a:t>
            </a:r>
            <a:r>
              <a:rPr lang="fr-FR" dirty="0" smtClean="0">
                <a:solidFill>
                  <a:schemeClr val="accent2"/>
                </a:solidFill>
              </a:rPr>
              <a:t> » class, confidence score = 0,843</a:t>
            </a:r>
          </a:p>
          <a:p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 9" descr="téléchargement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1143000"/>
            <a:ext cx="665858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82796" y="1955616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See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</a:t>
            </a:r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also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the </a:t>
            </a:r>
            <a:b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</a:b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notebook</a:t>
            </a:r>
            <a:endParaRPr lang="fr-FR" sz="1000"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035671"/>
            <a:ext cx="4227439" cy="383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Mac OSX </a:t>
            </a:r>
            <a:r>
              <a:rPr lang="fr-FR" dirty="0" err="1" smtClean="0">
                <a:latin typeface="Georgia" panose="02040502050405020303" pitchFamily="18" charset="0"/>
              </a:rPr>
              <a:t>example</a:t>
            </a:r>
            <a:r>
              <a:rPr lang="fr-FR" dirty="0" smtClean="0">
                <a:latin typeface="Georgia" panose="02040502050405020303" pitchFamily="18" charset="0"/>
              </a:rPr>
              <a:t>: </a:t>
            </a:r>
            <a:r>
              <a:rPr lang="fr-FR" dirty="0" err="1" smtClean="0">
                <a:latin typeface="Georgia" panose="02040502050405020303" pitchFamily="18" charset="0"/>
              </a:rPr>
              <a:t>classifying</a:t>
            </a:r>
            <a:r>
              <a:rPr lang="fr-FR" dirty="0" smtClean="0">
                <a:latin typeface="Georgia" panose="02040502050405020303" pitchFamily="18" charset="0"/>
              </a:rPr>
              <a:t> a IIIF </a:t>
            </a:r>
            <a:r>
              <a:rPr lang="fr-FR" dirty="0" err="1" smtClean="0">
                <a:latin typeface="Georgia" panose="02040502050405020303" pitchFamily="18" charset="0"/>
              </a:rPr>
              <a:t>Gallica</a:t>
            </a:r>
            <a:r>
              <a:rPr lang="fr-FR" dirty="0" smtClean="0">
                <a:latin typeface="Georgia" panose="02040502050405020303" pitchFamily="18" charset="0"/>
              </a:rPr>
              <a:t> image</a:t>
            </a:r>
            <a:endParaRPr lang="fr-F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28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2301"/>
            <a:ext cx="5155033" cy="3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67544" y="458797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/>
              <a:t>Note: </a:t>
            </a:r>
            <a:r>
              <a:rPr lang="fr-FR" sz="1200" dirty="0" smtClean="0"/>
              <a:t>a </a:t>
            </a:r>
            <a:r>
              <a:rPr lang="fr-FR" sz="1200" dirty="0"/>
              <a:t>classification model </a:t>
            </a:r>
            <a:r>
              <a:rPr lang="fr-FR" sz="1200" dirty="0" err="1"/>
              <a:t>project</a:t>
            </a:r>
            <a:r>
              <a:rPr lang="fr-FR" sz="1200" dirty="0"/>
              <a:t> must have been </a:t>
            </a:r>
            <a:r>
              <a:rPr lang="fr-FR" sz="1200" dirty="0" err="1"/>
              <a:t>created</a:t>
            </a:r>
            <a:r>
              <a:rPr lang="fr-FR" sz="1200" dirty="0"/>
              <a:t> first</a:t>
            </a:r>
          </a:p>
          <a:p>
            <a:r>
              <a:rPr lang="fr-FR" sz="1200" b="1" dirty="0" err="1" smtClean="0"/>
              <a:t>See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also</a:t>
            </a:r>
            <a:r>
              <a:rPr lang="fr-FR" sz="1200" dirty="0" smtClean="0"/>
              <a:t>: https://cloud.google.com/vision/automl/docs/beginners-guide</a:t>
            </a:r>
            <a:endParaRPr lang="fr-FR" sz="1200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052544" y="149163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oogle Shape;415;p24"/>
          <p:cNvCxnSpPr/>
          <p:nvPr/>
        </p:nvCxnSpPr>
        <p:spPr>
          <a:xfrm rot="10800000">
            <a:off x="5508104" y="4227933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9582"/>
            <a:ext cx="5586277" cy="36724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 images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419872" y="27877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oogle Shape;415;p24"/>
          <p:cNvCxnSpPr/>
          <p:nvPr/>
        </p:nvCxnSpPr>
        <p:spPr>
          <a:xfrm rot="10800000">
            <a:off x="2699792" y="401191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oogle Shape;415;p24"/>
          <p:cNvCxnSpPr/>
          <p:nvPr/>
        </p:nvCxnSpPr>
        <p:spPr>
          <a:xfrm rot="10800000">
            <a:off x="2627784" y="45879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347864" y="3867894"/>
            <a:ext cx="18485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50B432"/>
                </a:solidFill>
              </a:rPr>
              <a:t>Select </a:t>
            </a:r>
            <a:r>
              <a:rPr lang="fr-FR" sz="1200" dirty="0" err="1" smtClean="0">
                <a:solidFill>
                  <a:srgbClr val="50B432"/>
                </a:solidFill>
              </a:rPr>
              <a:t>your</a:t>
            </a:r>
            <a:r>
              <a:rPr lang="fr-FR" sz="1200" dirty="0" smtClean="0">
                <a:solidFill>
                  <a:srgbClr val="50B432"/>
                </a:solidFill>
              </a:rPr>
              <a:t> .zip archives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55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200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6" name="Rectangle 4"/>
          <p:cNvSpPr txBox="1">
            <a:spLocks noGrp="1"/>
          </p:cNvSpPr>
          <p:nvPr>
            <p:ph type="ctrTitle"/>
          </p:nvPr>
        </p:nvSpPr>
        <p:spPr>
          <a:xfrm>
            <a:off x="6019800" y="1771650"/>
            <a:ext cx="31242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13231">
              <a:defRPr sz="3120"/>
            </a:lvl1pPr>
          </a:lstStyle>
          <a:p>
            <a:pPr algn="l"/>
            <a:r>
              <a:rPr lang="fr-FR" sz="1800" dirty="0" smtClean="0">
                <a:solidFill>
                  <a:srgbClr val="FFFFFF"/>
                </a:solidFill>
              </a:rPr>
              <a:t>Jean-Philippe </a:t>
            </a:r>
            <a:r>
              <a:rPr lang="fr-FR" sz="1800" dirty="0" err="1" smtClean="0">
                <a:solidFill>
                  <a:srgbClr val="FFFFFF"/>
                </a:solidFill>
              </a:rPr>
              <a:t>Moreux</a:t>
            </a:r>
            <a:r>
              <a:rPr lang="fr-FR" sz="1800" dirty="0" smtClean="0">
                <a:solidFill>
                  <a:srgbClr val="FFFFFF"/>
                </a:solidFill>
              </a:rPr>
              <a:t> </a:t>
            </a:r>
            <a:br>
              <a:rPr lang="fr-FR" sz="1800" dirty="0" smtClean="0">
                <a:solidFill>
                  <a:srgbClr val="FFFFFF"/>
                </a:solidFill>
              </a:rPr>
            </a:br>
            <a:r>
              <a:rPr lang="fr-FR" sz="1400" dirty="0" smtClean="0">
                <a:solidFill>
                  <a:srgbClr val="FFFFFF"/>
                </a:solidFill>
              </a:rPr>
              <a:t>Bibliothèque nationale de France</a:t>
            </a:r>
            <a:r>
              <a:rPr lang="fr-FR" sz="1200" dirty="0" smtClean="0">
                <a:solidFill>
                  <a:srgbClr val="FFFFFF"/>
                </a:solidFill>
              </a:rPr>
              <a:t/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DSR/DCP, service Coopération </a:t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numérique et </a:t>
            </a:r>
            <a:r>
              <a:rPr lang="fr-FR" sz="1200" dirty="0" err="1" smtClean="0">
                <a:solidFill>
                  <a:srgbClr val="FFFFFF"/>
                </a:solidFill>
              </a:rPr>
              <a:t>Gallica</a:t>
            </a:r>
            <a:r>
              <a:rPr lang="fr-FR" sz="1200" dirty="0" smtClean="0">
                <a:solidFill>
                  <a:srgbClr val="FFFFFF"/>
                </a:solidFill>
              </a:rPr>
              <a:t/>
            </a:r>
            <a:br>
              <a:rPr lang="fr-FR" sz="1200" dirty="0" smtClean="0">
                <a:solidFill>
                  <a:srgbClr val="FFFFFF"/>
                </a:solidFill>
              </a:rPr>
            </a:br>
            <a:r>
              <a:rPr lang="fr-FR" sz="1000" dirty="0" smtClean="0">
                <a:solidFill>
                  <a:srgbClr val="FFFFFF"/>
                </a:solidFill>
              </a:rPr>
              <a:t/>
            </a:r>
            <a:br>
              <a:rPr lang="fr-FR" sz="1000" dirty="0" smtClean="0">
                <a:solidFill>
                  <a:srgbClr val="FFFFFF"/>
                </a:solidFill>
              </a:rPr>
            </a:br>
            <a:r>
              <a:rPr lang="fr-FR" sz="1200" dirty="0" smtClean="0">
                <a:solidFill>
                  <a:srgbClr val="FFFFFF"/>
                </a:solidFill>
              </a:rPr>
              <a:t>Expert scientifique </a:t>
            </a:r>
            <a:r>
              <a:rPr lang="fr-FR" sz="1200" dirty="0" err="1" smtClean="0">
                <a:solidFill>
                  <a:srgbClr val="FFFFFF"/>
                </a:solidFill>
              </a:rPr>
              <a:t>Gallica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14800"/>
            <a:ext cx="9144000" cy="5143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477000" y="4284018"/>
            <a:ext cx="2340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DHNord</a:t>
            </a:r>
            <a:r>
              <a:rPr lang="fr-F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novembre 2020</a:t>
            </a:r>
            <a:endParaRPr lang="fr-F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364746">
            <a:off x="646362" y="570511"/>
            <a:ext cx="4483277" cy="2697065"/>
          </a:xfrm>
          <a:prstGeom prst="rect">
            <a:avLst/>
          </a:prstGeom>
          <a:solidFill>
            <a:srgbClr val="FF3C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295400" y="1257300"/>
            <a:ext cx="3492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 err="1" smtClean="0">
                <a:solidFill>
                  <a:schemeClr val="bg1"/>
                </a:solidFill>
                <a:latin typeface="+mj-lt"/>
              </a:rPr>
              <a:t>Supervised</a:t>
            </a:r>
            <a:r>
              <a:rPr lang="fr-FR" sz="2200" b="1" dirty="0" smtClean="0">
                <a:solidFill>
                  <a:schemeClr val="bg1"/>
                </a:solidFill>
                <a:latin typeface="+mj-lt"/>
              </a:rPr>
              <a:t> classification of  images</a:t>
            </a:r>
          </a:p>
          <a:p>
            <a:r>
              <a:rPr lang="fr-FR" sz="2000" dirty="0" smtClean="0">
                <a:solidFill>
                  <a:schemeClr val="bg1"/>
                </a:solidFill>
                <a:latin typeface="+mj-lt"/>
              </a:rPr>
              <a:t>Hands-on</a:t>
            </a:r>
            <a:endParaRPr lang="fr-FR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rot="5400000">
            <a:off x="5515769" y="2370931"/>
            <a:ext cx="857250" cy="1588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Capture d’écran 2020-04-28 à 11.22.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71950"/>
            <a:ext cx="1987550" cy="40410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3295926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0" descr="Capture d’écran 2019-11-22 à 23.01.0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123950"/>
            <a:ext cx="665808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20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>
            <a:off x="1386355" y="2776252"/>
            <a:ext cx="281075" cy="1516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93069" y="2571750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classes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5122912" cy="312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21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3336747" y="3418094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pture d’écran 2019-11-23 à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130628" cy="42100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 evaluation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22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615509" y="3879012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63661" y="3420130"/>
            <a:ext cx="1446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solidFill>
                  <a:srgbClr val="50B432"/>
                </a:solidFill>
              </a:rPr>
              <a:t>c</a:t>
            </a:r>
            <a:r>
              <a:rPr lang="fr-FR" sz="1200" dirty="0" smtClean="0">
                <a:solidFill>
                  <a:srgbClr val="50B432"/>
                </a:solidFill>
              </a:rPr>
              <a:t>onfusion matrix </a:t>
            </a:r>
            <a:br>
              <a:rPr lang="fr-FR" sz="1200" dirty="0" smtClean="0">
                <a:solidFill>
                  <a:srgbClr val="50B432"/>
                </a:solidFill>
              </a:rPr>
            </a:br>
            <a:r>
              <a:rPr lang="fr-FR" sz="1200" dirty="0" err="1" smtClean="0">
                <a:solidFill>
                  <a:srgbClr val="50B432"/>
                </a:solidFill>
              </a:rPr>
              <a:t>between</a:t>
            </a:r>
            <a:r>
              <a:rPr lang="fr-FR" sz="1200" dirty="0" smtClean="0">
                <a:solidFill>
                  <a:srgbClr val="50B432"/>
                </a:solidFill>
              </a:rPr>
              <a:t> classes  </a:t>
            </a: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3860479" y="1598716"/>
            <a:ext cx="613600" cy="1861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27984" y="1678037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50B432"/>
                </a:solidFill>
              </a:rPr>
              <a:t>confidence </a:t>
            </a:r>
            <a:r>
              <a:rPr lang="fr-FR" sz="1200" dirty="0" err="1" smtClean="0">
                <a:solidFill>
                  <a:srgbClr val="50B432"/>
                </a:solidFill>
              </a:rPr>
              <a:t>threshold</a:t>
            </a:r>
            <a:endParaRPr lang="fr-FR" sz="1200" dirty="0" smtClean="0">
              <a:solidFill>
                <a:srgbClr val="50B432"/>
              </a:solidFill>
            </a:endParaRP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15" name="Google Shape;415;p24"/>
          <p:cNvCxnSpPr/>
          <p:nvPr/>
        </p:nvCxnSpPr>
        <p:spPr>
          <a:xfrm rot="16200000" flipV="1">
            <a:off x="5117798" y="3394105"/>
            <a:ext cx="369331" cy="3087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292080" y="3694261"/>
            <a:ext cx="139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0B432"/>
                </a:solidFill>
              </a:rPr>
              <a:t>recall</a:t>
            </a:r>
            <a:r>
              <a:rPr lang="fr-FR" sz="1200" dirty="0" smtClean="0">
                <a:solidFill>
                  <a:srgbClr val="50B432"/>
                </a:solidFill>
              </a:rPr>
              <a:t>, </a:t>
            </a:r>
            <a:r>
              <a:rPr lang="fr-FR" sz="1200" dirty="0" err="1" smtClean="0">
                <a:solidFill>
                  <a:srgbClr val="50B432"/>
                </a:solidFill>
              </a:rPr>
              <a:t>accuracy</a:t>
            </a:r>
            <a:endParaRPr lang="fr-FR" sz="1200" dirty="0" smtClean="0">
              <a:solidFill>
                <a:srgbClr val="50B432"/>
              </a:solidFill>
            </a:endParaRPr>
          </a:p>
          <a:p>
            <a:r>
              <a:rPr lang="fr-FR" sz="1200" dirty="0" smtClean="0">
                <a:solidFill>
                  <a:srgbClr val="50B432"/>
                </a:solidFill>
              </a:rPr>
              <a:t>(and confidence)</a:t>
            </a:r>
            <a:endParaRPr lang="fr-FR" sz="1200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</a:t>
            </a:r>
            <a:r>
              <a:rPr lang="en-US" sz="2800" b="1" dirty="0" smtClean="0"/>
              <a:t> </a:t>
            </a:r>
            <a:r>
              <a:rPr lang="en-US" sz="2800" dirty="0" smtClean="0"/>
              <a:t>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12" name="Image 11" descr="::::Desktop:Capture d’écran 2019-12-08 à 11.27.3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378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09600" y="3562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/>
              <a:t>ATTENTION: </a:t>
            </a:r>
            <a:r>
              <a:rPr lang="fr-FR" dirty="0" err="1" smtClean="0"/>
              <a:t>you</a:t>
            </a:r>
            <a:r>
              <a:rPr lang="fr-FR" dirty="0" smtClean="0"/>
              <a:t> have to </a:t>
            </a:r>
            <a:r>
              <a:rPr lang="fr-FR" dirty="0" err="1" smtClean="0"/>
              <a:t>deploy</a:t>
            </a:r>
            <a:r>
              <a:rPr lang="fr-FR" dirty="0" smtClean="0"/>
              <a:t> the model first. </a:t>
            </a:r>
            <a:br>
              <a:rPr lang="fr-FR" dirty="0" smtClean="0"/>
            </a:br>
            <a:r>
              <a:rPr lang="fr-FR" dirty="0" err="1" smtClean="0"/>
              <a:t>Keep</a:t>
            </a:r>
            <a:r>
              <a:rPr lang="fr-FR" dirty="0" smtClean="0"/>
              <a:t> in </a:t>
            </a:r>
            <a:r>
              <a:rPr lang="fr-FR" dirty="0" err="1" smtClean="0"/>
              <a:t>mind</a:t>
            </a:r>
            <a:r>
              <a:rPr lang="fr-FR" dirty="0" smtClean="0"/>
              <a:t> to </a:t>
            </a:r>
            <a:r>
              <a:rPr lang="fr-FR" dirty="0" err="1" smtClean="0"/>
              <a:t>suppress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, or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6" name="Google Shape;415;p24"/>
          <p:cNvCxnSpPr/>
          <p:nvPr/>
        </p:nvCxnSpPr>
        <p:spPr>
          <a:xfrm flipH="1" flipV="1">
            <a:off x="5292080" y="2355726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oogle Shape;415;p24"/>
          <p:cNvCxnSpPr/>
          <p:nvPr/>
        </p:nvCxnSpPr>
        <p:spPr>
          <a:xfrm flipH="1" flipV="1">
            <a:off x="3275856" y="3113161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</a:t>
            </a:r>
            <a:r>
              <a:rPr lang="fr-FR" sz="2000" dirty="0"/>
              <a:t>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53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with an AI framework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(Google), </a:t>
            </a:r>
            <a:r>
              <a:rPr lang="fr-FR" sz="1600" dirty="0" err="1" smtClean="0">
                <a:latin typeface="Georgia" panose="02040502050405020303" pitchFamily="18" charset="0"/>
              </a:rPr>
              <a:t>PyTorch</a:t>
            </a:r>
            <a:r>
              <a:rPr lang="fr-FR" sz="1600" dirty="0" smtClean="0">
                <a:latin typeface="Georgia" panose="02040502050405020303" pitchFamily="18" charset="0"/>
              </a:rPr>
              <a:t> (Facebook), CNTK (Microsoft), Caffe2, </a:t>
            </a:r>
            <a:r>
              <a:rPr lang="fr-FR" sz="1600" dirty="0" err="1" smtClean="0">
                <a:latin typeface="Georgia" panose="02040502050405020303" pitchFamily="18" charset="0"/>
              </a:rPr>
              <a:t>Keras</a:t>
            </a:r>
            <a:r>
              <a:rPr lang="fr-FR" sz="1600" dirty="0" smtClean="0">
                <a:latin typeface="Georgia" panose="02040502050405020303" pitchFamily="18" charset="0"/>
              </a:rPr>
              <a:t>…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7" name="Image 6" descr="doss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3302000" cy="1362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dossi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3105150"/>
            <a:ext cx="210693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Capture du 2019-11-23 19-50-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98" y="1790700"/>
            <a:ext cx="3552402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75240" cy="36576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" panose="02040502050405020303" pitchFamily="18" charset="0"/>
                <a:hlinkClick r:id="rId3"/>
              </a:rPr>
              <a:t>Inception-v3</a:t>
            </a:r>
            <a:r>
              <a:rPr lang="en-US" sz="1600" dirty="0">
                <a:latin typeface="Georgia" panose="02040502050405020303" pitchFamily="18" charset="0"/>
              </a:rPr>
              <a:t> model </a:t>
            </a:r>
            <a:r>
              <a:rPr lang="en-US" sz="1600" dirty="0" smtClean="0">
                <a:latin typeface="Georgia" panose="02040502050405020303" pitchFamily="18" charset="0"/>
              </a:rPr>
              <a:t>is </a:t>
            </a:r>
            <a:r>
              <a:rPr lang="en-US" sz="1600" dirty="0">
                <a:latin typeface="Georgia" panose="02040502050405020303" pitchFamily="18" charset="0"/>
              </a:rPr>
              <a:t>retrained on </a:t>
            </a:r>
            <a:r>
              <a:rPr lang="en-US" sz="1600" dirty="0" smtClean="0">
                <a:latin typeface="Georgia" panose="02040502050405020303" pitchFamily="18" charset="0"/>
              </a:rPr>
              <a:t>the images </a:t>
            </a:r>
            <a:r>
              <a:rPr lang="en-US" sz="1600" dirty="0">
                <a:latin typeface="Georgia" panose="02040502050405020303" pitchFamily="18" charset="0"/>
              </a:rPr>
              <a:t>ground truth </a:t>
            </a:r>
            <a:r>
              <a:rPr lang="en-US" sz="1600" dirty="0" smtClean="0">
                <a:latin typeface="Georgia" panose="02040502050405020303" pitchFamily="18" charset="0"/>
              </a:rPr>
              <a:t>dataset, using a </a:t>
            </a:r>
            <a:r>
              <a:rPr lang="en-US" sz="1600" dirty="0" err="1" smtClean="0">
                <a:latin typeface="Georgia" panose="02040502050405020303" pitchFamily="18" charset="0"/>
                <a:hlinkClick r:id="rId4"/>
              </a:rPr>
              <a:t>transfert</a:t>
            </a:r>
            <a:r>
              <a:rPr lang="en-US" sz="1600" dirty="0" smtClean="0">
                <a:latin typeface="Georgia" panose="02040502050405020303" pitchFamily="18" charset="0"/>
                <a:hlinkClick r:id="rId4"/>
              </a:rPr>
              <a:t> learning</a:t>
            </a:r>
            <a:r>
              <a:rPr lang="en-US" sz="1600" dirty="0" smtClean="0">
                <a:latin typeface="Georgia" panose="02040502050405020303" pitchFamily="18" charset="0"/>
              </a:rPr>
              <a:t> method.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Three </a:t>
            </a:r>
            <a:r>
              <a:rPr lang="en-US" sz="1600" dirty="0">
                <a:latin typeface="Georgia" panose="02040502050405020303" pitchFamily="18" charset="0"/>
              </a:rPr>
              <a:t>Python scripts (within the </a:t>
            </a:r>
            <a:r>
              <a:rPr lang="en-US" sz="1600" dirty="0" err="1">
                <a:latin typeface="Georgia" panose="02040502050405020303" pitchFamily="18" charset="0"/>
              </a:rPr>
              <a:t>Tensorflow</a:t>
            </a:r>
            <a:r>
              <a:rPr lang="en-US" sz="1600" dirty="0">
                <a:latin typeface="Georgia" panose="02040502050405020303" pitchFamily="18" charset="0"/>
              </a:rPr>
              <a:t> framework) are used to train (and evaluate) a local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split.py</a:t>
            </a:r>
            <a:r>
              <a:rPr lang="en-US" sz="1600" dirty="0">
                <a:latin typeface="Georgia" panose="02040502050405020303" pitchFamily="18" charset="0"/>
              </a:rPr>
              <a:t>: the GT dataset is </a:t>
            </a:r>
            <a:r>
              <a:rPr lang="en-US" sz="1600" dirty="0" err="1" smtClean="0">
                <a:latin typeface="Georgia" panose="02040502050405020303" pitchFamily="18" charset="0"/>
              </a:rPr>
              <a:t>splitted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>
                <a:latin typeface="Georgia" panose="02040502050405020303" pitchFamily="18" charset="0"/>
              </a:rPr>
              <a:t>in a training set (e.g. 2/3) and an evaluation set (1/3). The GT local dataset directory and the training/evaluation ratio must be defined in the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retrain.py</a:t>
            </a:r>
            <a:r>
              <a:rPr lang="en-US" sz="1600" dirty="0">
                <a:latin typeface="Georgia" panose="02040502050405020303" pitchFamily="18" charset="0"/>
              </a:rPr>
              <a:t>: the training set is used to train the last layer of the Inception-v3 model. The training dataset path and the generated model path must be defined</a:t>
            </a:r>
            <a:r>
              <a:rPr lang="en-US" sz="1600" dirty="0" smtClean="0">
                <a:latin typeface="Georgia" panose="02040502050405020303" pitchFamily="18" charset="0"/>
              </a:rPr>
              <a:t>. </a:t>
            </a:r>
            <a:r>
              <a:rPr lang="en-US" sz="1600" dirty="0">
                <a:latin typeface="Georgia" panose="02040502050405020303" pitchFamily="18" charset="0"/>
              </a:rPr>
              <a:t>The </a:t>
            </a:r>
            <a:r>
              <a:rPr lang="en-US" sz="1600" dirty="0">
                <a:latin typeface="Georgia" panose="02040502050405020303" pitchFamily="18" charset="0"/>
                <a:hlinkClick r:id="rId5"/>
              </a:rPr>
              <a:t>Inception model</a:t>
            </a:r>
            <a:r>
              <a:rPr lang="en-US" sz="1600" dirty="0">
                <a:latin typeface="Georgia" panose="02040502050405020303" pitchFamily="18" charset="0"/>
              </a:rPr>
              <a:t> is downloaded from the retrain.py script</a:t>
            </a:r>
            <a:r>
              <a:rPr lang="en-US" sz="1600" dirty="0" smtClean="0">
                <a:latin typeface="Georgia" panose="02040502050405020303" pitchFamily="18" charset="0"/>
              </a:rPr>
              <a:t>.</a:t>
            </a:r>
            <a:endParaRPr lang="en-US" sz="16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label_image.py</a:t>
            </a:r>
            <a:r>
              <a:rPr lang="en-US" sz="1600" dirty="0">
                <a:latin typeface="Georgia" panose="02040502050405020303" pitchFamily="18" charset="0"/>
              </a:rPr>
              <a:t>: the evaluation set is labeled by the model. The model path and the input images path must be defined.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795320" cy="3657600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a set of images and output the </a:t>
            </a:r>
            <a:r>
              <a:rPr lang="fr-FR" sz="1600" dirty="0" err="1">
                <a:latin typeface="Georgia" panose="02040502050405020303" pitchFamily="18" charset="0"/>
              </a:rPr>
              <a:t>results</a:t>
            </a:r>
            <a:r>
              <a:rPr lang="fr-FR" sz="1600" dirty="0">
                <a:latin typeface="Georgia" panose="02040502050405020303" pitchFamily="18" charset="0"/>
              </a:rPr>
              <a:t> in a CSV file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&gt;python3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label_image.py &gt; out.csv</a:t>
            </a:r>
          </a:p>
          <a:p>
            <a:endParaRPr lang="fr-FR" dirty="0" smtClean="0">
              <a:latin typeface="Georgia" panose="02040502050405020303" pitchFamily="18" charset="0"/>
            </a:endParaRPr>
          </a:p>
          <a:p>
            <a:r>
              <a:rPr lang="fr-FR" sz="1600" dirty="0" smtClean="0">
                <a:latin typeface="Georgia" panose="02040502050405020303" pitchFamily="18" charset="0"/>
              </a:rPr>
              <a:t>Running the script outputs </a:t>
            </a:r>
            <a:r>
              <a:rPr lang="fr-FR" sz="1600" dirty="0">
                <a:latin typeface="Georgia" panose="02040502050405020303" pitchFamily="18" charset="0"/>
              </a:rPr>
              <a:t>a line per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image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sz="1600" dirty="0">
              <a:latin typeface="Georgia" panose="02040502050405020303" pitchFamily="18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bd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carte dessin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filtrecouv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filtretxt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gravure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photo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foundClass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realClass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imgTest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0.01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0.00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0.96   0.00       0.00      0.03    0.00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dessin 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btv1b10100491m-1-1.jpg </a:t>
            </a: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0.09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0.10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0.34   0.03       0.01      0.40    0.03  gravure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btv1b10100495d-1-1.jpg 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  <a:p>
            <a:endParaRPr lang="fr-FR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dirty="0" err="1" smtClean="0">
                <a:latin typeface="Georgia" panose="02040502050405020303" pitchFamily="18" charset="0"/>
              </a:rPr>
              <a:t>Each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>
                <a:latin typeface="Georgia" panose="02040502050405020303" pitchFamily="18" charset="0"/>
              </a:rPr>
              <a:t>line </a:t>
            </a:r>
            <a:r>
              <a:rPr lang="fr-FR" sz="1600" dirty="0" err="1">
                <a:latin typeface="Georgia" panose="02040502050405020303" pitchFamily="18" charset="0"/>
              </a:rPr>
              <a:t>describes</a:t>
            </a:r>
            <a:r>
              <a:rPr lang="fr-FR" sz="1600" dirty="0">
                <a:latin typeface="Georgia" panose="02040502050405020303" pitchFamily="18" charset="0"/>
              </a:rPr>
              <a:t> the best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class (</a:t>
            </a:r>
            <a:r>
              <a:rPr lang="fr-FR" sz="1600" dirty="0" err="1">
                <a:latin typeface="Georgia" panose="02040502050405020303" pitchFamily="18" charset="0"/>
              </a:rPr>
              <a:t>according</a:t>
            </a:r>
            <a:r>
              <a:rPr lang="fr-FR" sz="1600" dirty="0">
                <a:latin typeface="Georgia" panose="02040502050405020303" pitchFamily="18" charset="0"/>
              </a:rPr>
              <a:t> to </a:t>
            </a:r>
            <a:r>
              <a:rPr lang="fr-FR" sz="1600" dirty="0" err="1">
                <a:latin typeface="Georgia" panose="02040502050405020303" pitchFamily="18" charset="0"/>
              </a:rPr>
              <a:t>its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) and </a:t>
            </a:r>
            <a:r>
              <a:rPr lang="fr-FR" sz="1600" dirty="0" err="1">
                <a:latin typeface="Georgia" panose="02040502050405020303" pitchFamily="18" charset="0"/>
              </a:rPr>
              <a:t>also</a:t>
            </a:r>
            <a:r>
              <a:rPr lang="fr-FR" sz="1600" dirty="0">
                <a:latin typeface="Georgia" panose="02040502050405020303" pitchFamily="18" charset="0"/>
              </a:rPr>
              <a:t> the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 for all the </a:t>
            </a:r>
            <a:r>
              <a:rPr lang="fr-FR" sz="1600" dirty="0" err="1">
                <a:latin typeface="Georgia" panose="02040502050405020303" pitchFamily="18" charset="0"/>
              </a:rPr>
              <a:t>other</a:t>
            </a:r>
            <a:r>
              <a:rPr lang="fr-FR" sz="1600" dirty="0">
                <a:latin typeface="Georgia" panose="02040502050405020303" pitchFamily="18" charset="0"/>
              </a:rPr>
              <a:t> classes.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0" y="1219200"/>
            <a:ext cx="4419600" cy="742950"/>
          </a:xfrm>
        </p:spPr>
        <p:txBody>
          <a:bodyPr>
            <a:no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Appendix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Google Shape;72;p18"/>
          <p:cNvSpPr txBox="1">
            <a:spLocks/>
          </p:cNvSpPr>
          <p:nvPr/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Gallica</a:t>
            </a:r>
            <a:r>
              <a:rPr lang="en-US" sz="2000" dirty="0" smtClean="0"/>
              <a:t> images dataset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 smtClean="0"/>
              <a:t>: </a:t>
            </a:r>
            <a:r>
              <a:rPr lang="en-US" sz="2000" dirty="0" err="1" smtClean="0"/>
              <a:t>SaaS</a:t>
            </a:r>
            <a:r>
              <a:rPr lang="en-US" sz="2000" dirty="0" smtClean="0"/>
              <a:t> </a:t>
            </a:r>
            <a:r>
              <a:rPr lang="en-US" sz="2000" dirty="0"/>
              <a:t>account </a:t>
            </a:r>
            <a:r>
              <a:rPr lang="en-US" sz="2000" dirty="0" smtClean="0"/>
              <a:t>creation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/>
              <a:t>: </a:t>
            </a:r>
            <a:r>
              <a:rPr lang="en-US" sz="2000" dirty="0" smtClean="0"/>
              <a:t>Access </a:t>
            </a:r>
            <a:r>
              <a:rPr lang="en-US" sz="2000" dirty="0"/>
              <a:t>to the IBM API key</a:t>
            </a:r>
            <a:endParaRPr lang="en-US" sz="2000" dirty="0" smtClean="0"/>
          </a:p>
          <a:p>
            <a:pPr lvl="3"/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Gallica</a:t>
            </a:r>
            <a:r>
              <a:rPr lang="fr-FR" sz="2800" b="1" dirty="0" smtClean="0">
                <a:solidFill>
                  <a:schemeClr val="tx1"/>
                </a:solidFill>
              </a:rPr>
              <a:t> images </a:t>
            </a:r>
            <a:r>
              <a:rPr lang="fr-FR" sz="2800" b="1" dirty="0" err="1" smtClean="0">
                <a:solidFill>
                  <a:schemeClr val="tx1"/>
                </a:solidFill>
              </a:rPr>
              <a:t>dataset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Four classes (</a:t>
            </a:r>
            <a:r>
              <a:rPr lang="fr-FR" sz="1600" dirty="0" err="1" smtClean="0">
                <a:latin typeface="Georgia" panose="02040502050405020303" pitchFamily="18" charset="0"/>
              </a:rPr>
              <a:t>map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draving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picture</a:t>
            </a:r>
            <a:r>
              <a:rPr lang="fr-FR" sz="1600" dirty="0" smtClean="0">
                <a:latin typeface="Georgia" panose="02040502050405020303" pitchFamily="18" charset="0"/>
              </a:rPr>
              <a:t>, noise), 100 images per class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For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dirty="0">
                <a:latin typeface="Georgia" panose="02040502050405020303" pitchFamily="18" charset="0"/>
              </a:rPr>
              <a:t>Python script </a:t>
            </a:r>
            <a:r>
              <a:rPr lang="fr-FR" dirty="0" smtClean="0">
                <a:latin typeface="Georgia" panose="02040502050405020303" pitchFamily="18" charset="0"/>
              </a:rPr>
              <a:t>to split the </a:t>
            </a:r>
            <a:r>
              <a:rPr lang="fr-FR" dirty="0" err="1" smtClean="0">
                <a:latin typeface="Georgia" panose="02040502050405020303" pitchFamily="18" charset="0"/>
              </a:rPr>
              <a:t>dataset</a:t>
            </a:r>
            <a:r>
              <a:rPr lang="fr-FR" dirty="0" smtClean="0">
                <a:latin typeface="Georgia" panose="02040502050405020303" pitchFamily="18" charset="0"/>
              </a:rPr>
              <a:t> in training/test parts</a:t>
            </a:r>
          </a:p>
          <a:p>
            <a:pPr marL="457200" lvl="1" indent="-457200"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Classes </a:t>
            </a:r>
            <a:r>
              <a:rPr lang="fr-FR" dirty="0" err="1" smtClean="0">
                <a:latin typeface="Georgia" panose="02040502050405020303" pitchFamily="18" charset="0"/>
              </a:rPr>
              <a:t>list</a:t>
            </a:r>
            <a:r>
              <a:rPr lang="fr-FR" dirty="0" smtClean="0">
                <a:latin typeface="Georgia" panose="02040502050405020303" pitchFamily="18" charset="0"/>
              </a:rPr>
              <a:t> (.</a:t>
            </a:r>
            <a:r>
              <a:rPr lang="fr-FR" dirty="0" err="1" smtClean="0">
                <a:latin typeface="Georgia" panose="02040502050405020303" pitchFamily="18" charset="0"/>
              </a:rPr>
              <a:t>txt</a:t>
            </a:r>
            <a:r>
              <a:rPr lang="fr-FR" dirty="0" smtClean="0">
                <a:latin typeface="Georgia" panose="02040502050405020303" pitchFamily="18" charset="0"/>
              </a:rPr>
              <a:t> file)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api.bnf.fr for more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datasets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6" name="Image 5" descr="bpt6k4600070w-4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4" y="2931790"/>
            <a:ext cx="1675638" cy="1028700"/>
          </a:xfrm>
          <a:prstGeom prst="rect">
            <a:avLst/>
          </a:prstGeom>
        </p:spPr>
      </p:pic>
      <p:pic>
        <p:nvPicPr>
          <p:cNvPr id="7" name="Image 6" descr="bpt6k4601343b-8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84" y="2931790"/>
            <a:ext cx="1665948" cy="1028700"/>
          </a:xfrm>
          <a:prstGeom prst="rect">
            <a:avLst/>
          </a:prstGeom>
        </p:spPr>
      </p:pic>
      <p:pic>
        <p:nvPicPr>
          <p:cNvPr id="8" name="Image 7" descr="blanche-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2931790"/>
            <a:ext cx="1426678" cy="1028700"/>
          </a:xfrm>
          <a:prstGeom prst="rect">
            <a:avLst/>
          </a:prstGeom>
        </p:spPr>
      </p:pic>
      <p:pic>
        <p:nvPicPr>
          <p:cNvPr id="9" name="Image 8" descr="bpt6k4601840t-8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384" y="2931790"/>
            <a:ext cx="143020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1408624" y="895350"/>
            <a:ext cx="7423683" cy="98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 smtClean="0"/>
              <a:t>Plan</a:t>
            </a:r>
            <a:endParaRPr sz="3200" b="1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0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solidFill>
                  <a:schemeClr val="tx1"/>
                </a:solidFill>
              </a:rPr>
              <a:t>SaaS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account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creation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2000" dirty="0" smtClean="0">
                <a:latin typeface="Georgia" panose="02040502050405020303" pitchFamily="18" charset="0"/>
              </a:rPr>
              <a:t>To </a:t>
            </a:r>
            <a:r>
              <a:rPr lang="fr-FR" sz="2000" dirty="0" err="1" smtClean="0">
                <a:latin typeface="Georgia" panose="02040502050405020303" pitchFamily="18" charset="0"/>
              </a:rPr>
              <a:t>create</a:t>
            </a:r>
            <a:r>
              <a:rPr lang="fr-FR" sz="2000" dirty="0" smtClean="0">
                <a:latin typeface="Georgia" panose="02040502050405020303" pitchFamily="18" charset="0"/>
              </a:rPr>
              <a:t> IBM Watson Studio or Google </a:t>
            </a:r>
            <a:r>
              <a:rPr lang="fr-FR" sz="2000" dirty="0" err="1" smtClean="0">
                <a:latin typeface="Georgia" panose="02040502050405020303" pitchFamily="18" charset="0"/>
              </a:rPr>
              <a:t>AutoML</a:t>
            </a:r>
            <a:r>
              <a:rPr lang="fr-FR" sz="2000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accounts</a:t>
            </a:r>
            <a:r>
              <a:rPr lang="fr-FR" sz="2000" dirty="0" smtClean="0">
                <a:latin typeface="Georgia" panose="02040502050405020303" pitchFamily="18" charset="0"/>
              </a:rPr>
              <a:t>, </a:t>
            </a:r>
            <a:r>
              <a:rPr lang="fr-FR" sz="2000" dirty="0" err="1" smtClean="0">
                <a:latin typeface="Georgia" panose="02040502050405020303" pitchFamily="18" charset="0"/>
              </a:rPr>
              <a:t>see</a:t>
            </a:r>
            <a:r>
              <a:rPr lang="fr-FR" sz="2000" dirty="0" smtClean="0">
                <a:latin typeface="Georgia" panose="02040502050405020303" pitchFamily="18" charset="0"/>
              </a:rPr>
              <a:t> the </a:t>
            </a:r>
            <a:r>
              <a:rPr lang="fr-FR" sz="2000" i="1" dirty="0" err="1" smtClean="0">
                <a:latin typeface="Georgia" panose="02040502050405020303" pitchFamily="18" charset="0"/>
              </a:rPr>
              <a:t>setup_Watson-AutoML_EN</a:t>
            </a:r>
            <a:r>
              <a:rPr lang="fr-FR" sz="2000" i="1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howto</a:t>
            </a: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2139702"/>
            <a:ext cx="3975100" cy="2117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860032" y="2161269"/>
            <a:ext cx="3456384" cy="2095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the IBM API key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Go to </a:t>
            </a:r>
            <a:r>
              <a:rPr lang="fr-FR" dirty="0" smtClean="0">
                <a:hlinkClick r:id="rId3"/>
              </a:rPr>
              <a:t>https://cloud.ibm.com/resources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>
                <a:latin typeface="Georgia" panose="02040502050405020303" pitchFamily="18" charset="0"/>
              </a:rPr>
              <a:t>Select the Watson-Studio service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8" name="Image 7" descr="Capture d’écran 2020-03-25 à 15.24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19115"/>
            <a:ext cx="5410200" cy="2938635"/>
          </a:xfrm>
          <a:prstGeom prst="rect">
            <a:avLst/>
          </a:prstGeom>
        </p:spPr>
      </p:pic>
      <p:cxnSp>
        <p:nvCxnSpPr>
          <p:cNvPr id="9" name="Google Shape;415;p24"/>
          <p:cNvCxnSpPr/>
          <p:nvPr/>
        </p:nvCxnSpPr>
        <p:spPr>
          <a:xfrm rot="10800000">
            <a:off x="2209800" y="440055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apture d’écran 2020-03-25 à 15.2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" y="1849523"/>
            <a:ext cx="4907777" cy="31606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>
                <a:solidFill>
                  <a:schemeClr val="tx1"/>
                </a:solidFill>
              </a:rPr>
              <a:t>Howto</a:t>
            </a:r>
            <a:r>
              <a:rPr lang="fr-FR" sz="2800" b="1" dirty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the </a:t>
            </a:r>
            <a:r>
              <a:rPr lang="fr-FR" sz="2800" dirty="0">
                <a:latin typeface="Georgia" panose="02040502050405020303" pitchFamily="18" charset="0"/>
              </a:rPr>
              <a:t>IBM API key</a:t>
            </a:r>
            <a:r>
              <a:rPr lang="fr-FR" sz="2800" dirty="0" smtClean="0">
                <a:latin typeface="Georgia" panose="02040502050405020303" pitchFamily="18" charset="0"/>
              </a:rPr>
              <a:t/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The key </a:t>
            </a:r>
            <a:r>
              <a:rPr lang="fr-FR" dirty="0" err="1" smtClean="0">
                <a:latin typeface="Georgia" panose="02040502050405020303" pitchFamily="18" charset="0"/>
              </a:rPr>
              <a:t>is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err="1" smtClean="0">
                <a:latin typeface="Georgia" panose="02040502050405020303" pitchFamily="18" charset="0"/>
              </a:rPr>
              <a:t>displayed</a:t>
            </a:r>
            <a:r>
              <a:rPr lang="fr-FR" dirty="0" smtClean="0">
                <a:latin typeface="Georgia" panose="02040502050405020303" pitchFamily="18" charset="0"/>
              </a:rPr>
              <a:t> in the Manage tab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err="1" smtClean="0">
                <a:latin typeface="Georgia" panose="02040502050405020303" pitchFamily="18" charset="0"/>
              </a:rPr>
              <a:t>Download</a:t>
            </a:r>
            <a:r>
              <a:rPr lang="fr-FR" dirty="0" smtClean="0">
                <a:latin typeface="Georgia" panose="02040502050405020303" pitchFamily="18" charset="0"/>
              </a:rPr>
              <a:t> or copy the key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32</a:t>
            </a:fld>
            <a:endParaRPr lang="fr-FR" dirty="0"/>
          </a:p>
        </p:txBody>
      </p:sp>
      <p:cxnSp>
        <p:nvCxnSpPr>
          <p:cNvPr id="9" name="Google Shape;415;p24"/>
          <p:cNvCxnSpPr/>
          <p:nvPr/>
        </p:nvCxnSpPr>
        <p:spPr>
          <a:xfrm rot="10800000">
            <a:off x="3886200" y="4171951"/>
            <a:ext cx="457200" cy="3047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with Watson Studio </a:t>
            </a:r>
            <a:br>
              <a:rPr lang="en-US" sz="2800" b="1" dirty="0" smtClean="0"/>
            </a:br>
            <a:r>
              <a:rPr lang="en-US" sz="2800" b="1" dirty="0" smtClean="0"/>
              <a:t>or Google </a:t>
            </a:r>
            <a:r>
              <a:rPr lang="en-US" sz="2800" b="1" dirty="0" err="1" smtClean="0"/>
              <a:t>AutoML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3835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Define</a:t>
            </a:r>
            <a:r>
              <a:rPr lang="fr-FR" sz="1800" dirty="0" smtClean="0">
                <a:latin typeface="Georgia" panose="02040502050405020303" pitchFamily="18" charset="0"/>
              </a:rPr>
              <a:t> the images </a:t>
            </a:r>
            <a:r>
              <a:rPr lang="fr-FR" sz="1800" dirty="0" err="1" smtClean="0">
                <a:latin typeface="Georgia" panose="02040502050405020303" pitchFamily="18" charset="0"/>
              </a:rPr>
              <a:t>dataset</a:t>
            </a:r>
            <a:r>
              <a:rPr lang="fr-FR" sz="1800" dirty="0" smtClean="0">
                <a:latin typeface="Georgia" panose="02040502050405020303" pitchFamily="18" charset="0"/>
              </a:rPr>
              <a:t> (</a:t>
            </a:r>
            <a:r>
              <a:rPr lang="fr-FR" sz="1800" i="1" dirty="0" smtClean="0">
                <a:latin typeface="Georgia" panose="02040502050405020303" pitchFamily="18" charset="0"/>
              </a:rPr>
              <a:t>x</a:t>
            </a:r>
            <a:r>
              <a:rPr lang="fr-FR" sz="1800" dirty="0" smtClean="0">
                <a:latin typeface="Georgia" panose="02040502050405020303" pitchFamily="18" charset="0"/>
              </a:rPr>
              <a:t> images per class)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Train </a:t>
            </a:r>
            <a:r>
              <a:rPr lang="fr-FR" sz="1800" dirty="0">
                <a:latin typeface="Georgia" panose="02040502050405020303" pitchFamily="18" charset="0"/>
              </a:rPr>
              <a:t>the classification </a:t>
            </a:r>
            <a:r>
              <a:rPr lang="fr-FR" sz="1800" dirty="0" smtClean="0">
                <a:latin typeface="Georgia" panose="02040502050405020303" pitchFamily="18" charset="0"/>
              </a:rPr>
              <a:t>model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Evaluate</a:t>
            </a:r>
            <a:r>
              <a:rPr lang="fr-FR" sz="1800" dirty="0" smtClean="0">
                <a:latin typeface="Georgia" panose="02040502050405020303" pitchFamily="18" charset="0"/>
              </a:rPr>
              <a:t> the model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Use the model: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i</a:t>
            </a:r>
            <a:r>
              <a:rPr lang="fr-FR" sz="1600" dirty="0" smtClean="0">
                <a:latin typeface="Georgia" panose="02040502050405020303" pitchFamily="18" charset="0"/>
              </a:rPr>
              <a:t>n the IBM/Google </a:t>
            </a:r>
            <a:r>
              <a:rPr lang="fr-FR" sz="1600" dirty="0" err="1" smtClean="0">
                <a:latin typeface="Georgia" panose="02040502050405020303" pitchFamily="18" charset="0"/>
              </a:rPr>
              <a:t>cloud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ecosystem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w</a:t>
            </a:r>
            <a:r>
              <a:rPr lang="fr-FR" sz="1600" dirty="0" err="1" smtClean="0">
                <a:latin typeface="Georgia" panose="02040502050405020303" pitchFamily="18" charset="0"/>
              </a:rPr>
              <a:t>ith</a:t>
            </a:r>
            <a:r>
              <a:rPr lang="fr-FR" sz="1600" dirty="0" smtClean="0">
                <a:latin typeface="Georgia" panose="02040502050405020303" pitchFamily="18" charset="0"/>
              </a:rPr>
              <a:t> Apple </a:t>
            </a:r>
            <a:r>
              <a:rPr lang="fr-FR" sz="1600" dirty="0" err="1" smtClean="0">
                <a:latin typeface="Georgia" panose="02040502050405020303" pitchFamily="18" charset="0"/>
              </a:rPr>
              <a:t>CoreML</a:t>
            </a:r>
            <a:r>
              <a:rPr lang="fr-FR" sz="1600" dirty="0" smtClean="0">
                <a:latin typeface="Georgia" panose="02040502050405020303" pitchFamily="18" charset="0"/>
              </a:rPr>
              <a:t> (IBM)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l</a:t>
            </a:r>
            <a:r>
              <a:rPr lang="fr-FR" sz="1600" dirty="0" err="1" smtClean="0">
                <a:latin typeface="Georgia" panose="02040502050405020303" pitchFamily="18" charset="0"/>
              </a:rPr>
              <a:t>ocally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with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some</a:t>
            </a:r>
            <a:r>
              <a:rPr lang="fr-FR" sz="1600" dirty="0" smtClean="0">
                <a:latin typeface="Georgia" panose="02040502050405020303" pitchFamily="18" charset="0"/>
              </a:rPr>
              <a:t> code, </a:t>
            </a:r>
            <a:r>
              <a:rPr lang="fr-FR" sz="1600" dirty="0" err="1" smtClean="0">
                <a:latin typeface="Georgia" panose="02040502050405020303" pitchFamily="18" charset="0"/>
              </a:rPr>
              <a:t>using</a:t>
            </a:r>
            <a:r>
              <a:rPr lang="fr-FR" sz="1600" dirty="0" smtClean="0">
                <a:latin typeface="Georgia" panose="02040502050405020303" pitchFamily="18" charset="0"/>
              </a:rPr>
              <a:t> the API</a:t>
            </a:r>
            <a:r>
              <a:rPr lang="fr-FR" sz="1600" dirty="0">
                <a:latin typeface="Georgia" panose="02040502050405020303" pitchFamily="18" charset="0"/>
              </a:rPr>
              <a:t>s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0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1600" y="2571750"/>
            <a:ext cx="3657600" cy="2306648"/>
          </a:xfrm>
          <a:prstGeom prst="rect">
            <a:avLst/>
          </a:prstGeom>
          <a:ln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7200" y="1730573"/>
            <a:ext cx="8598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0.     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an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IBM/Google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account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et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then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 classification model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project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(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see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the setup document)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76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13" descr="Capture d’écran 2020-11-13 à 11.26.5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200150"/>
            <a:ext cx="7064132" cy="36576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Studio :</a:t>
            </a:r>
            <a:r>
              <a:rPr lang="en-US" sz="2800" b="1" dirty="0" smtClean="0"/>
              <a:t> </a:t>
            </a:r>
            <a:r>
              <a:rPr lang="en-US" sz="2800" dirty="0" smtClean="0"/>
              <a:t>project creation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6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6153151" y="1428748"/>
            <a:ext cx="800098" cy="3048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Google Shape;415;p24"/>
          <p:cNvCxnSpPr/>
          <p:nvPr/>
        </p:nvCxnSpPr>
        <p:spPr>
          <a:xfrm rot="10800000">
            <a:off x="1981200" y="1581148"/>
            <a:ext cx="228600" cy="152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 descr="modele-visual-reco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166" y="1162793"/>
            <a:ext cx="6598634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Studio :</a:t>
            </a:r>
            <a:r>
              <a:rPr lang="en-US" sz="2800" b="1" dirty="0" smtClean="0"/>
              <a:t> </a:t>
            </a:r>
            <a:r>
              <a:rPr lang="en-US" sz="2800" dirty="0" smtClean="0"/>
              <a:t>add a </a:t>
            </a:r>
            <a:r>
              <a:rPr lang="en-US" sz="2800" dirty="0" smtClean="0"/>
              <a:t>resource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5562600" y="3717724"/>
            <a:ext cx="32004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Visual </a:t>
            </a:r>
            <a:r>
              <a:rPr lang="fr-FR" sz="1200" dirty="0" smtClean="0">
                <a:latin typeface="Georgia" panose="02040502050405020303" pitchFamily="18" charset="0"/>
              </a:rPr>
              <a:t>Recognition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6200000" flipV="1">
            <a:off x="5372844" y="3220194"/>
            <a:ext cx="760513" cy="533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 descr="Capture d’écran 2020-11-13 à 11.29.3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" y="1143000"/>
            <a:ext cx="5107505" cy="3657600"/>
          </a:xfr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Studio : </a:t>
            </a:r>
            <a:r>
              <a:rPr lang="en-US" sz="2800" dirty="0" smtClean="0"/>
              <a:t>classification models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2362200" y="2876550"/>
            <a:ext cx="32004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Image classification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2133600" y="2495550"/>
            <a:ext cx="685800" cy="5334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1391"/>
            <a:ext cx="6552728" cy="334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uploading images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6516216" y="2499742"/>
            <a:ext cx="25146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Classes: </a:t>
            </a:r>
            <a:r>
              <a:rPr lang="fr-FR" sz="1200" dirty="0" err="1" smtClean="0">
                <a:solidFill>
                  <a:schemeClr val="accent2"/>
                </a:solidFill>
                <a:latin typeface="Georgia" panose="02040502050405020303" pitchFamily="18" charset="0"/>
              </a:rPr>
              <a:t>at</a:t>
            </a: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 least 10 images for Watson, one ZIP </a:t>
            </a:r>
            <a:b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</a:b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per class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6558579" y="235572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7544" y="458797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Note: </a:t>
            </a:r>
            <a:r>
              <a:rPr lang="fr-FR" sz="1200" dirty="0" smtClean="0"/>
              <a:t>a classification model </a:t>
            </a:r>
            <a:r>
              <a:rPr lang="fr-FR" sz="1200" dirty="0" err="1" smtClean="0"/>
              <a:t>project</a:t>
            </a:r>
            <a:r>
              <a:rPr lang="fr-FR" sz="1200" dirty="0" smtClean="0"/>
              <a:t> must have been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first</a:t>
            </a:r>
          </a:p>
          <a:p>
            <a:r>
              <a:rPr lang="fr-FR" sz="1200" b="1" dirty="0" err="1" smtClean="0"/>
              <a:t>See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also</a:t>
            </a:r>
            <a:r>
              <a:rPr lang="fr-FR" sz="1200" dirty="0" smtClean="0"/>
              <a:t>: </a:t>
            </a:r>
            <a:r>
              <a:rPr lang="fr-FR" sz="1200" dirty="0"/>
              <a:t>https://youtu.be/KIw_iac56Hc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17666</TotalTime>
  <Words>1248</Words>
  <Application>Microsoft Office PowerPoint</Application>
  <PresentationFormat>Présentation à l'écran (16:9)</PresentationFormat>
  <Paragraphs>247</Paragraphs>
  <Slides>32</Slides>
  <Notes>31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3" baseType="lpstr">
      <vt:lpstr>Custom</vt:lpstr>
      <vt:lpstr>Hands-on</vt:lpstr>
      <vt:lpstr>Jean-Philippe Moreux  Bibliothèque nationale de France DSR/DCP, service Coopération  numérique et Gallica  Expert scientifique Gallica</vt:lpstr>
      <vt:lpstr>Plan</vt:lpstr>
      <vt:lpstr>Classification with Watson Studio  or Google AutoML</vt:lpstr>
      <vt:lpstr>Diapositive 5</vt:lpstr>
      <vt:lpstr>With IBM Watson Studio : project creation</vt:lpstr>
      <vt:lpstr>With IBM Watson Studio : add a resource</vt:lpstr>
      <vt:lpstr>With IBM Watson Studio : classification models</vt:lpstr>
      <vt:lpstr>With IBM Watson Studio: uploading images </vt:lpstr>
      <vt:lpstr>With IBM Watson Studio: classes definition</vt:lpstr>
      <vt:lpstr>With IBM Watson Studio: training</vt:lpstr>
      <vt:lpstr>With IBM Watson Studio: model test</vt:lpstr>
      <vt:lpstr>With IBM Watson Studio: using the model locally</vt:lpstr>
      <vt:lpstr>With IBM Watson Studio: using the model locally</vt:lpstr>
      <vt:lpstr>With IBM Watson Studio: using the model locally</vt:lpstr>
      <vt:lpstr>With IBM Watson Studio: using the model locally</vt:lpstr>
      <vt:lpstr>Diapositive 17</vt:lpstr>
      <vt:lpstr>With Google Cloud/AutoML: uploading</vt:lpstr>
      <vt:lpstr>With Google Cloud/AutoML: uploading images</vt:lpstr>
      <vt:lpstr>With Google Cloud/AutoML: classes definition</vt:lpstr>
      <vt:lpstr>With Google Cloud/AutoML: training</vt:lpstr>
      <vt:lpstr>With  Google Cloud/AutoML: model evaluation</vt:lpstr>
      <vt:lpstr>With Google Cloud/AutoML: model test</vt:lpstr>
      <vt:lpstr>Diapositive 24</vt:lpstr>
      <vt:lpstr>Classification with an AI framework </vt:lpstr>
      <vt:lpstr>Example with TensorFlow</vt:lpstr>
      <vt:lpstr>Example with TensorFlow</vt:lpstr>
      <vt:lpstr>Appendix</vt:lpstr>
      <vt:lpstr>Gallica images dataset</vt:lpstr>
      <vt:lpstr>Howto: SaaS account creation</vt:lpstr>
      <vt:lpstr>Howto: access to the IBM API key </vt:lpstr>
      <vt:lpstr>Howto: access to the IBM API key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de Snoop</dc:title>
  <dc:creator>Jean-Philippe MOREUX</dc:creator>
  <cp:lastModifiedBy>JP Moreux</cp:lastModifiedBy>
  <cp:revision>432</cp:revision>
  <dcterms:created xsi:type="dcterms:W3CDTF">2020-11-13T13:24:21Z</dcterms:created>
  <dcterms:modified xsi:type="dcterms:W3CDTF">2020-11-13T13:28:27Z</dcterms:modified>
</cp:coreProperties>
</file>